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1" r:id="rId2"/>
    <p:sldId id="521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9" r:id="rId11"/>
    <p:sldId id="450" r:id="rId12"/>
    <p:sldId id="451" r:id="rId13"/>
    <p:sldId id="452" r:id="rId14"/>
    <p:sldId id="453" r:id="rId15"/>
    <p:sldId id="554" r:id="rId16"/>
    <p:sldId id="558" r:id="rId17"/>
    <p:sldId id="461" r:id="rId18"/>
    <p:sldId id="489" r:id="rId19"/>
    <p:sldId id="555" r:id="rId20"/>
    <p:sldId id="547" r:id="rId21"/>
    <p:sldId id="556" r:id="rId22"/>
    <p:sldId id="548" r:id="rId23"/>
    <p:sldId id="557" r:id="rId24"/>
    <p:sldId id="463" r:id="rId25"/>
    <p:sldId id="464" r:id="rId26"/>
    <p:sldId id="466" r:id="rId27"/>
    <p:sldId id="551" r:id="rId28"/>
    <p:sldId id="552" r:id="rId29"/>
    <p:sldId id="550" r:id="rId30"/>
    <p:sldId id="553" r:id="rId31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8" autoAdjust="0"/>
    <p:restoredTop sz="86355" autoAdjust="0"/>
  </p:normalViewPr>
  <p:slideViewPr>
    <p:cSldViewPr snapToGrid="0" showGuides="1">
      <p:cViewPr varScale="1">
        <p:scale>
          <a:sx n="100" d="100"/>
          <a:sy n="100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9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-21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FB6FAD4-2757-4F2B-A37A-D3E380F33B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39420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Cnidaria (jellyfish, anemones, hydroids).</a:t>
            </a:r>
          </a:p>
        </p:txBody>
      </p:sp>
    </p:spTree>
    <p:extLst>
      <p:ext uri="{BB962C8B-B14F-4D97-AF65-F5344CB8AC3E}">
        <p14:creationId xmlns:p14="http://schemas.microsoft.com/office/powerpoint/2010/main" val="406948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0DD9C-CE26-4043-AF93-B47C354341CB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8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Stag horn (bottom lef) pillar coral (top right)</a:t>
            </a:r>
          </a:p>
        </p:txBody>
      </p:sp>
    </p:spTree>
    <p:extLst>
      <p:ext uri="{BB962C8B-B14F-4D97-AF65-F5344CB8AC3E}">
        <p14:creationId xmlns:p14="http://schemas.microsoft.com/office/powerpoint/2010/main" val="548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Predictions are denoted by lines and empirical data are denoted by black squares. The model that was run with a median algal–coral overgrowth rate of 8 cm2 yr-1 is shown with a black line and the upper rate of 14 cm2 yr-1 is shown with a red line. 1983 Massive disease induced mortality in the sea urchins</a:t>
            </a:r>
          </a:p>
        </p:txBody>
      </p:sp>
    </p:spTree>
    <p:extLst>
      <p:ext uri="{BB962C8B-B14F-4D97-AF65-F5344CB8AC3E}">
        <p14:creationId xmlns:p14="http://schemas.microsoft.com/office/powerpoint/2010/main" val="98696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 smtClean="0">
                <a:hlinkClick r:id="rId3"/>
              </a:rPr>
              <a:t>Fig. 1</a:t>
            </a:r>
            <a:r>
              <a:rPr lang="en-GB" altLang="en-US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575626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 smtClean="0">
                <a:hlinkClick r:id="rId3"/>
              </a:rPr>
              <a:t>Fig. 1</a:t>
            </a:r>
            <a:r>
              <a:rPr lang="en-GB" altLang="en-US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6337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 smtClean="0">
                <a:hlinkClick r:id="rId3"/>
              </a:rPr>
              <a:t>Fig. 1</a:t>
            </a:r>
            <a:r>
              <a:rPr lang="en-GB" altLang="en-US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19112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 smtClean="0">
                <a:hlinkClick r:id="rId3"/>
              </a:rPr>
              <a:t>Fig. 1</a:t>
            </a:r>
            <a:r>
              <a:rPr lang="en-GB" altLang="en-US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4998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Predictions are denoted by lines and empirical data are denoted by black squares. The model that was run with a median algal–coral overgrowth rate of 8 cm2 yr-1 is shown with a black line and the upper rate of 14 cm2 yr-1 is shown with a red line. 1983 Massive disease induced mortality in the sea urchins</a:t>
            </a:r>
          </a:p>
        </p:txBody>
      </p:sp>
    </p:spTree>
    <p:extLst>
      <p:ext uri="{BB962C8B-B14F-4D97-AF65-F5344CB8AC3E}">
        <p14:creationId xmlns:p14="http://schemas.microsoft.com/office/powerpoint/2010/main" val="205093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8B327C-674F-4E40-B027-994FE909ABEF}" type="slidenum">
              <a:rPr lang="en-GB" altLang="en-US" sz="1200" smtClean="0"/>
              <a:pPr/>
              <a:t>25</a:t>
            </a:fld>
            <a:endParaRPr lang="en-GB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4608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A9CD8-2CCE-4028-82AE-EF55545BAF8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041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C3BA-29EF-4BEA-B66B-52FE7E473C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485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863F3-30AC-4856-BD18-9E7D4008D4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082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3FF8F-DB28-427A-B5BC-6721717C985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08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DC131-6AEC-4205-9B29-443332F5B8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5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68A7E-9685-4686-B03E-E86B4CED987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98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00D-2CA3-4188-A175-7D13820335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096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781C1-86F9-4BE1-B2ED-A00C7889609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548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CAC15-30EC-4997-9AE9-D9F44E155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399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92760-7830-486F-92ED-06E6735696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15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B161A-2533-4B53-9BDD-BBA5FBDC07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4894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C263C-F6F8-4416-BBE2-B5AAE8589C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47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1533E-2E9D-46F0-A0C2-697765C326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7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EDA561-4FBB-4A13-A5D5-7953C6F7ABB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068513"/>
            <a:ext cx="8278813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/>
              <a:t>2020-21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700" dirty="0" smtClean="0"/>
              <a:t>3-2 </a:t>
            </a:r>
            <a:r>
              <a:rPr lang="en-US" sz="3100" dirty="0"/>
              <a:t>Alternative stable states, phase shifts and catastrophic transitions</a:t>
            </a:r>
            <a:r>
              <a:rPr lang="en-GB" sz="3100" dirty="0"/>
              <a:t>. Chaos and </a:t>
            </a:r>
            <a:r>
              <a:rPr lang="en-GB" sz="3100" dirty="0" smtClean="0"/>
              <a:t>unpredictability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4000" dirty="0" smtClean="0"/>
              <a:t>Alternative stable states in Coral Reefs </a:t>
            </a:r>
            <a:r>
              <a:rPr lang="en-GB" sz="4300" dirty="0" smtClean="0">
                <a:cs typeface="Arial" charset="0"/>
              </a:rPr>
              <a:t/>
            </a:r>
            <a:br>
              <a:rPr lang="en-GB" sz="4300" dirty="0" smtClean="0">
                <a:cs typeface="Arial" charset="0"/>
              </a:rPr>
            </a:br>
            <a:endParaRPr lang="en-GB" sz="4300" dirty="0" smtClean="0">
              <a:cs typeface="Arial" charset="0"/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57200" y="381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1524000" y="3592513"/>
            <a:ext cx="62484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Vincent Jansen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vincent.jansen@rhul.ac.uk</a:t>
            </a:r>
          </a:p>
        </p:txBody>
      </p:sp>
      <p:pic>
        <p:nvPicPr>
          <p:cNvPr id="4101" name="Picture 6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8438"/>
            <a:ext cx="20161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 rot="-5400000">
            <a:off x="227806" y="4285457"/>
            <a:ext cx="2117725" cy="210343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63" name="AutoShape 3"/>
          <p:cNvSpPr>
            <a:spLocks noChangeArrowheads="1"/>
          </p:cNvSpPr>
          <p:nvPr/>
        </p:nvSpPr>
        <p:spPr bwMode="auto">
          <a:xfrm flipH="1">
            <a:off x="3554413" y="1608138"/>
            <a:ext cx="1612900" cy="1049337"/>
          </a:xfrm>
          <a:prstGeom prst="leftArrow">
            <a:avLst>
              <a:gd name="adj1" fmla="val 50000"/>
              <a:gd name="adj2" fmla="val 384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290513" y="1287463"/>
            <a:ext cx="3192462" cy="2857500"/>
            <a:chOff x="308" y="1426"/>
            <a:chExt cx="2011" cy="1800"/>
          </a:xfrm>
        </p:grpSpPr>
        <p:grpSp>
          <p:nvGrpSpPr>
            <p:cNvPr id="15388" name="Group 5"/>
            <p:cNvGrpSpPr>
              <a:grpSpLocks/>
            </p:cNvGrpSpPr>
            <p:nvPr/>
          </p:nvGrpSpPr>
          <p:grpSpPr bwMode="auto">
            <a:xfrm>
              <a:off x="308" y="1426"/>
              <a:ext cx="2011" cy="1770"/>
              <a:chOff x="542" y="2146"/>
              <a:chExt cx="2011" cy="1770"/>
            </a:xfrm>
          </p:grpSpPr>
          <p:sp>
            <p:nvSpPr>
              <p:cNvPr id="15390" name="Rectangle 6"/>
              <p:cNvSpPr>
                <a:spLocks noChangeArrowheads="1"/>
              </p:cNvSpPr>
              <p:nvPr/>
            </p:nvSpPr>
            <p:spPr bwMode="auto">
              <a:xfrm>
                <a:off x="542" y="2146"/>
                <a:ext cx="2011" cy="17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1539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" y="2306"/>
                <a:ext cx="1836" cy="1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389" name="Text Box 8"/>
            <p:cNvSpPr txBox="1">
              <a:spLocks noChangeArrowheads="1"/>
            </p:cNvSpPr>
            <p:nvPr/>
          </p:nvSpPr>
          <p:spPr bwMode="auto">
            <a:xfrm>
              <a:off x="1057" y="2976"/>
              <a:ext cx="10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coral</a:t>
              </a:r>
              <a:endParaRPr lang="en-US" altLang="en-US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365" name="Rectangle 9"/>
          <p:cNvSpPr>
            <a:spLocks noGrp="1"/>
          </p:cNvSpPr>
          <p:nvPr>
            <p:ph type="title"/>
          </p:nvPr>
        </p:nvSpPr>
        <p:spPr>
          <a:xfrm>
            <a:off x="715963" y="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smtClean="0"/>
              <a:t>Simplified Coral Reef Ecology</a:t>
            </a:r>
            <a:endParaRPr lang="en-US" altLang="en-US" sz="4000" smtClean="0"/>
          </a:p>
        </p:txBody>
      </p: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2592388" y="5207000"/>
            <a:ext cx="2733675" cy="1425575"/>
            <a:chOff x="2735" y="731"/>
            <a:chExt cx="1961" cy="1004"/>
          </a:xfrm>
        </p:grpSpPr>
        <p:sp>
          <p:nvSpPr>
            <p:cNvPr id="15385" name="Rectangle 11"/>
            <p:cNvSpPr>
              <a:spLocks noChangeArrowheads="1"/>
            </p:cNvSpPr>
            <p:nvPr/>
          </p:nvSpPr>
          <p:spPr bwMode="auto">
            <a:xfrm>
              <a:off x="2735" y="731"/>
              <a:ext cx="1961" cy="9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8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" y="802"/>
              <a:ext cx="1741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7" name="Text Box 13"/>
            <p:cNvSpPr txBox="1">
              <a:spLocks noChangeArrowheads="1"/>
            </p:cNvSpPr>
            <p:nvPr/>
          </p:nvSpPr>
          <p:spPr bwMode="auto">
            <a:xfrm>
              <a:off x="3275" y="1456"/>
              <a:ext cx="1150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algal turf</a:t>
              </a:r>
              <a:endParaRPr lang="en-US" altLang="en-US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5367" name="Group 14"/>
          <p:cNvGrpSpPr>
            <a:grpSpLocks/>
          </p:cNvGrpSpPr>
          <p:nvPr/>
        </p:nvGrpSpPr>
        <p:grpSpPr bwMode="auto">
          <a:xfrm>
            <a:off x="5253038" y="1395413"/>
            <a:ext cx="3328987" cy="2568575"/>
            <a:chOff x="2672" y="2550"/>
            <a:chExt cx="2097" cy="1618"/>
          </a:xfrm>
        </p:grpSpPr>
        <p:sp>
          <p:nvSpPr>
            <p:cNvPr id="15382" name="Rectangle 15"/>
            <p:cNvSpPr>
              <a:spLocks noChangeArrowheads="1"/>
            </p:cNvSpPr>
            <p:nvPr/>
          </p:nvSpPr>
          <p:spPr bwMode="auto">
            <a:xfrm>
              <a:off x="2672" y="2550"/>
              <a:ext cx="2097" cy="16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83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679"/>
              <a:ext cx="1906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4" name="Rectangle 17"/>
            <p:cNvSpPr>
              <a:spLocks noChangeArrowheads="1"/>
            </p:cNvSpPr>
            <p:nvPr/>
          </p:nvSpPr>
          <p:spPr bwMode="auto">
            <a:xfrm>
              <a:off x="3311" y="3873"/>
              <a:ext cx="11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macroalgae</a:t>
              </a:r>
              <a:endParaRPr lang="en-US" altLang="en-US" sz="24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368" name="Text Box 18"/>
          <p:cNvSpPr txBox="1">
            <a:spLocks noChangeArrowheads="1"/>
          </p:cNvSpPr>
          <p:nvPr/>
        </p:nvSpPr>
        <p:spPr bwMode="auto">
          <a:xfrm>
            <a:off x="531813" y="5483225"/>
            <a:ext cx="2495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Overgrowing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69" name="Text Box 19"/>
          <p:cNvSpPr txBox="1">
            <a:spLocks noChangeArrowheads="1"/>
          </p:cNvSpPr>
          <p:nvPr/>
        </p:nvSpPr>
        <p:spPr bwMode="auto">
          <a:xfrm>
            <a:off x="3519488" y="1908175"/>
            <a:ext cx="2495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Overgrowing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70" name="AutoShape 20"/>
          <p:cNvSpPr>
            <a:spLocks noChangeArrowheads="1"/>
          </p:cNvSpPr>
          <p:nvPr/>
        </p:nvSpPr>
        <p:spPr bwMode="auto">
          <a:xfrm rot="16200000" flipV="1">
            <a:off x="5164932" y="4334669"/>
            <a:ext cx="1274762" cy="7810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71" name="AutoShape 21"/>
          <p:cNvSpPr>
            <a:spLocks noChangeArrowheads="1"/>
          </p:cNvSpPr>
          <p:nvPr/>
        </p:nvSpPr>
        <p:spPr bwMode="auto">
          <a:xfrm flipV="1">
            <a:off x="1479550" y="4352925"/>
            <a:ext cx="1120775" cy="88423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72" name="Text Box 22"/>
          <p:cNvSpPr txBox="1">
            <a:spLocks noChangeArrowheads="1"/>
          </p:cNvSpPr>
          <p:nvPr/>
        </p:nvSpPr>
        <p:spPr bwMode="auto">
          <a:xfrm>
            <a:off x="1382713" y="4286250"/>
            <a:ext cx="1917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Colonisation dead coral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73" name="Rectangle 23"/>
          <p:cNvSpPr>
            <a:spLocks noChangeArrowheads="1"/>
          </p:cNvSpPr>
          <p:nvPr/>
        </p:nvSpPr>
        <p:spPr bwMode="auto">
          <a:xfrm>
            <a:off x="4892675" y="4014788"/>
            <a:ext cx="1577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Vegetative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spread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243513" y="4206875"/>
            <a:ext cx="2117725" cy="2351088"/>
            <a:chOff x="3303" y="2650"/>
            <a:chExt cx="1334" cy="1481"/>
          </a:xfrm>
        </p:grpSpPr>
        <p:sp>
          <p:nvSpPr>
            <p:cNvPr id="15380" name="AutoShape 25"/>
            <p:cNvSpPr>
              <a:spLocks noChangeArrowheads="1"/>
            </p:cNvSpPr>
            <p:nvPr/>
          </p:nvSpPr>
          <p:spPr bwMode="auto">
            <a:xfrm flipH="1" flipV="1">
              <a:off x="3303" y="2650"/>
              <a:ext cx="1334" cy="14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2917 h 21600"/>
                <a:gd name="T14" fmla="*/ 18232 w 21600"/>
                <a:gd name="T15" fmla="*/ 924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381" name="Rectangle 26"/>
            <p:cNvSpPr>
              <a:spLocks noChangeArrowheads="1"/>
            </p:cNvSpPr>
            <p:nvPr/>
          </p:nvSpPr>
          <p:spPr bwMode="auto">
            <a:xfrm>
              <a:off x="3664" y="3539"/>
              <a:ext cx="7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latin typeface="Times New Roman" panose="02020603050405020304" pitchFamily="18" charset="0"/>
                </a:rPr>
                <a:t>Grazing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366000" y="4814888"/>
            <a:ext cx="1778000" cy="2024062"/>
            <a:chOff x="4640" y="3033"/>
            <a:chExt cx="1120" cy="1275"/>
          </a:xfrm>
        </p:grpSpPr>
        <p:sp>
          <p:nvSpPr>
            <p:cNvPr id="15376" name="Rectangle 28"/>
            <p:cNvSpPr>
              <a:spLocks noChangeArrowheads="1"/>
            </p:cNvSpPr>
            <p:nvPr/>
          </p:nvSpPr>
          <p:spPr bwMode="auto">
            <a:xfrm>
              <a:off x="4640" y="3033"/>
              <a:ext cx="1120" cy="1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77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" y="3309"/>
              <a:ext cx="850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Rectangle 30"/>
            <p:cNvSpPr>
              <a:spLocks noChangeArrowheads="1"/>
            </p:cNvSpPr>
            <p:nvPr/>
          </p:nvSpPr>
          <p:spPr bwMode="auto">
            <a:xfrm>
              <a:off x="4661" y="4011"/>
              <a:ext cx="10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herbivores</a:t>
              </a:r>
              <a:endParaRPr lang="en-US" altLang="en-US" sz="24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379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159"/>
              <a:ext cx="62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smtClean="0"/>
              <a:t>The same information, put in a model</a:t>
            </a:r>
            <a:endParaRPr lang="en-US" altLang="en-US" sz="4000" smtClean="0"/>
          </a:p>
        </p:txBody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795463"/>
            <a:ext cx="535146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996950" y="5260975"/>
            <a:ext cx="75612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chemeClr val="tx2"/>
                </a:solidFill>
              </a:rPr>
              <a:t>M, C and T describe the amount of space covered by </a:t>
            </a:r>
            <a:r>
              <a:rPr lang="en-GB" altLang="en-US" sz="2400" dirty="0" err="1">
                <a:solidFill>
                  <a:schemeClr val="tx2"/>
                </a:solidFill>
              </a:rPr>
              <a:t>Macroalgae</a:t>
            </a:r>
            <a:r>
              <a:rPr lang="en-GB" altLang="en-US" sz="2400" dirty="0">
                <a:solidFill>
                  <a:schemeClr val="tx2"/>
                </a:solidFill>
              </a:rPr>
              <a:t>, algal Turf and Coral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108450" y="6194425"/>
            <a:ext cx="516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From: </a:t>
            </a:r>
            <a:r>
              <a:rPr lang="en-GB" altLang="en-US" sz="2400" dirty="0" err="1"/>
              <a:t>Mumby</a:t>
            </a:r>
            <a:r>
              <a:rPr lang="en-GB" altLang="en-US" sz="2400" dirty="0"/>
              <a:t> et al. Nature (2007)</a:t>
            </a:r>
            <a:endParaRPr lang="en-US" altLang="en-US" sz="2400" dirty="0"/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2574925" y="4492625"/>
            <a:ext cx="3209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with </a:t>
            </a:r>
            <a:r>
              <a:rPr lang="en-GB" altLang="en-US" sz="2400" i="1"/>
              <a:t>T+M+C=1</a:t>
            </a:r>
            <a:endParaRPr lang="en-US" alt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smtClean="0"/>
              <a:t>Isoclines for the coral reef model</a:t>
            </a:r>
            <a:endParaRPr lang="en-US" altLang="en-US" sz="4000" smtClean="0"/>
          </a:p>
        </p:txBody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341563"/>
            <a:ext cx="4779963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2409825" y="3436938"/>
            <a:ext cx="96838" cy="96837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3381375" y="4189413"/>
            <a:ext cx="96838" cy="96837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5" name="AutoShape 7"/>
          <p:cNvSpPr>
            <a:spLocks noChangeArrowheads="1"/>
          </p:cNvSpPr>
          <p:nvPr/>
        </p:nvSpPr>
        <p:spPr bwMode="auto">
          <a:xfrm>
            <a:off x="4864100" y="5005388"/>
            <a:ext cx="96838" cy="96837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304925" y="24685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C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6569075" y="5303838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677863" y="5599113"/>
            <a:ext cx="77676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In the model, changing the amount of grazing, which determines the death rate of the </a:t>
            </a:r>
            <a:r>
              <a:rPr lang="en-GB" altLang="en-US" sz="2400" dirty="0" err="1"/>
              <a:t>macroalgae</a:t>
            </a:r>
            <a:r>
              <a:rPr lang="en-GB" altLang="en-US" sz="2400" dirty="0"/>
              <a:t>, is much the same as reducing the carrying capacity of the </a:t>
            </a:r>
            <a:r>
              <a:rPr lang="en-GB" altLang="en-US" sz="2400" dirty="0" err="1"/>
              <a:t>macroalgae</a:t>
            </a:r>
            <a:r>
              <a:rPr lang="en-GB" altLang="en-US" sz="2400" dirty="0"/>
              <a:t>. </a:t>
            </a: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520700"/>
            <a:ext cx="5715000" cy="1137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84175" y="6416675"/>
            <a:ext cx="7907338" cy="882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-5186363"/>
            <a:ext cx="5715000" cy="1137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820738" y="-207963"/>
            <a:ext cx="7907337" cy="8826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Bifurcation diagram for the </a:t>
            </a:r>
            <a:r>
              <a:rPr lang="en-GB" dirty="0" err="1" smtClean="0"/>
              <a:t>Mumby</a:t>
            </a:r>
            <a:r>
              <a:rPr lang="en-GB" dirty="0" smtClean="0"/>
              <a:t>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6" y="1504950"/>
            <a:ext cx="6600484" cy="4947453"/>
          </a:xfrm>
        </p:spPr>
      </p:pic>
    </p:spTree>
    <p:extLst>
      <p:ext uri="{BB962C8B-B14F-4D97-AF65-F5344CB8AC3E}">
        <p14:creationId xmlns:p14="http://schemas.microsoft.com/office/powerpoint/2010/main" val="294209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 smtClean="0"/>
              <a:t>Carribena</a:t>
            </a:r>
            <a:r>
              <a:rPr lang="en-GB" altLang="en-US" dirty="0" err="1" smtClean="0"/>
              <a:t>n</a:t>
            </a:r>
            <a:r>
              <a:rPr lang="en-GB" altLang="en-US" dirty="0" smtClean="0"/>
              <a:t> C</a:t>
            </a:r>
            <a:r>
              <a:rPr lang="en-GB" altLang="en-US" dirty="0" smtClean="0"/>
              <a:t>oral </a:t>
            </a:r>
            <a:r>
              <a:rPr lang="en-GB" altLang="en-US" dirty="0" smtClean="0"/>
              <a:t>R</a:t>
            </a:r>
            <a:r>
              <a:rPr lang="en-GB" altLang="en-US" dirty="0" smtClean="0"/>
              <a:t>eefs</a:t>
            </a:r>
            <a:endParaRPr lang="en-US" altLang="en-US" dirty="0" smtClean="0"/>
          </a:p>
        </p:txBody>
      </p:sp>
      <p:sp>
        <p:nvSpPr>
          <p:cNvPr id="35843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685800" y="1981200"/>
            <a:ext cx="8112125" cy="462915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In the early 1980’s Caribbean reefs experienced a sudden shift from coral dominated reefs to reefs with substantial </a:t>
            </a:r>
            <a:r>
              <a:rPr lang="en-US" altLang="en-US" dirty="0" err="1" smtClean="0"/>
              <a:t>macroalgae</a:t>
            </a:r>
            <a:r>
              <a:rPr lang="en-US" altLang="en-US" dirty="0" smtClean="0"/>
              <a:t> populations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This followed a time of chronic fishing of herbivores, hurricane damage and a die-off of </a:t>
            </a:r>
            <a:r>
              <a:rPr lang="en-US" altLang="en-US" i="1" dirty="0" err="1" smtClean="0"/>
              <a:t>Diadema</a:t>
            </a:r>
            <a:r>
              <a:rPr lang="en-US" altLang="en-US" i="1" dirty="0" smtClean="0"/>
              <a:t> </a:t>
            </a:r>
            <a:r>
              <a:rPr lang="en-US" altLang="en-US" i="1" dirty="0" err="1" smtClean="0"/>
              <a:t>antillarum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 smtClean="0"/>
              <a:t>1983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44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85800" y="-190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4000" smtClean="0"/>
              <a:t>Coral cover in Jamaican reefs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762000" y="5661025"/>
            <a:ext cx="7772400" cy="132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Predictions are denoted by lines and empirical data </a:t>
            </a:r>
            <a:r>
              <a:rPr lang="en-US" altLang="en-US" sz="2800" dirty="0" smtClean="0"/>
              <a:t>are denoted </a:t>
            </a:r>
            <a:r>
              <a:rPr lang="en-US" altLang="en-US" sz="2800" dirty="0" smtClean="0"/>
              <a:t>by black squares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66813"/>
            <a:ext cx="5715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smtClean="0"/>
              <a:t>Data explained using alternative stable states</a:t>
            </a:r>
            <a:endParaRPr lang="en-US" altLang="en-US" sz="4000" smtClean="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8" y="1714500"/>
            <a:ext cx="6070599" cy="4550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smtClean="0"/>
              <a:t>Data explained using alternative stable states</a:t>
            </a:r>
            <a:endParaRPr lang="en-US" altLang="en-US" sz="4000" smtClean="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6078" y="1714500"/>
            <a:ext cx="6070599" cy="4550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000" y="6207707"/>
            <a:ext cx="594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trike="sngStrike" dirty="0" smtClean="0"/>
              <a:t>Grazing </a:t>
            </a:r>
            <a:r>
              <a:rPr lang="en-GB" dirty="0" smtClean="0"/>
              <a:t>   Carrying capacity </a:t>
            </a:r>
            <a:r>
              <a:rPr lang="en-GB" i="1" dirty="0" smtClean="0"/>
              <a:t>k</a:t>
            </a:r>
            <a:r>
              <a:rPr lang="en-GB" i="1" baseline="-25000" dirty="0" smtClean="0"/>
              <a:t>1</a:t>
            </a:r>
            <a:endParaRPr lang="en-GB" i="1" baseline="-25000" dirty="0"/>
          </a:p>
        </p:txBody>
      </p:sp>
    </p:spTree>
    <p:extLst>
      <p:ext uri="{BB962C8B-B14F-4D97-AF65-F5344CB8AC3E}">
        <p14:creationId xmlns:p14="http://schemas.microsoft.com/office/powerpoint/2010/main" val="3105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Outline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en-GB" altLang="en-US" sz="2800" dirty="0">
                <a:solidFill>
                  <a:schemeClr val="bg2">
                    <a:lumMod val="90000"/>
                  </a:schemeClr>
                </a:solidFill>
              </a:rPr>
              <a:t>-1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Phase Shifts and Catastrophic Transitions </a:t>
            </a:r>
            <a:endParaRPr lang="en-GB" alt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3</a:t>
            </a:r>
            <a:r>
              <a:rPr lang="en-GB" altLang="en-US" sz="2800" dirty="0"/>
              <a:t>-2 Alternative Stable States in Coral Reefs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en-GB" altLang="en-US" sz="2800" dirty="0" smtClean="0">
                <a:solidFill>
                  <a:schemeClr val="bg2">
                    <a:lumMod val="90000"/>
                  </a:schemeClr>
                </a:solidFill>
              </a:rPr>
              <a:t>-3 Evidence for Alternative Stable States</a:t>
            </a:r>
            <a:endParaRPr lang="en-GB" alt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en-GB" altLang="en-US" sz="2800" dirty="0" smtClean="0">
                <a:solidFill>
                  <a:schemeClr val="bg2">
                    <a:lumMod val="90000"/>
                  </a:schemeClr>
                </a:solidFill>
              </a:rPr>
              <a:t>-4 Chaos and unpredictability</a:t>
            </a:r>
            <a:endParaRPr lang="en-GB" alt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04963"/>
            <a:ext cx="74168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2"/>
          <p:cNvGrpSpPr>
            <a:grpSpLocks/>
          </p:cNvGrpSpPr>
          <p:nvPr/>
        </p:nvGrpSpPr>
        <p:grpSpPr bwMode="auto">
          <a:xfrm>
            <a:off x="6319838" y="539750"/>
            <a:ext cx="1836737" cy="1016000"/>
            <a:chOff x="863" y="1358"/>
            <a:chExt cx="2671" cy="1642"/>
          </a:xfrm>
        </p:grpSpPr>
        <p:pic>
          <p:nvPicPr>
            <p:cNvPr id="2768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" y="1358"/>
              <a:ext cx="2671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82" name="AutoShape 4"/>
            <p:cNvSpPr>
              <a:spLocks noChangeArrowheads="1"/>
            </p:cNvSpPr>
            <p:nvPr/>
          </p:nvSpPr>
          <p:spPr bwMode="auto">
            <a:xfrm>
              <a:off x="3221" y="2912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3" name="AutoShape 5"/>
            <p:cNvSpPr>
              <a:spLocks noChangeArrowheads="1"/>
            </p:cNvSpPr>
            <p:nvPr/>
          </p:nvSpPr>
          <p:spPr bwMode="auto">
            <a:xfrm>
              <a:off x="952" y="1786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3563938" y="619125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4787900" y="61976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6" name="Line 11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7" name="Line 12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40200" y="2420938"/>
            <a:ext cx="3962400" cy="574675"/>
            <a:chOff x="2894" y="1125"/>
            <a:chExt cx="2496" cy="362"/>
          </a:xfrm>
        </p:grpSpPr>
        <p:sp>
          <p:nvSpPr>
            <p:cNvPr id="27679" name="AutoShape 14"/>
            <p:cNvSpPr>
              <a:spLocks noChangeArrowheads="1"/>
            </p:cNvSpPr>
            <p:nvPr/>
          </p:nvSpPr>
          <p:spPr bwMode="auto">
            <a:xfrm>
              <a:off x="2894" y="1125"/>
              <a:ext cx="2437" cy="362"/>
            </a:xfrm>
            <a:prstGeom prst="leftRightArrow">
              <a:avLst>
                <a:gd name="adj1" fmla="val 50000"/>
                <a:gd name="adj2" fmla="val 1346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0" name="Text Box 15"/>
            <p:cNvSpPr txBox="1">
              <a:spLocks noChangeArrowheads="1"/>
            </p:cNvSpPr>
            <p:nvPr/>
          </p:nvSpPr>
          <p:spPr bwMode="auto">
            <a:xfrm>
              <a:off x="3778" y="1179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144963" y="2060575"/>
            <a:ext cx="2659062" cy="511175"/>
            <a:chOff x="2837" y="1422"/>
            <a:chExt cx="1675" cy="322"/>
          </a:xfrm>
        </p:grpSpPr>
        <p:sp>
          <p:nvSpPr>
            <p:cNvPr id="27677" name="AutoShape 20"/>
            <p:cNvSpPr>
              <a:spLocks noChangeArrowheads="1"/>
            </p:cNvSpPr>
            <p:nvPr/>
          </p:nvSpPr>
          <p:spPr bwMode="auto">
            <a:xfrm>
              <a:off x="2837" y="1422"/>
              <a:ext cx="740" cy="322"/>
            </a:xfrm>
            <a:prstGeom prst="leftRightArrow">
              <a:avLst>
                <a:gd name="adj1" fmla="val 50000"/>
                <a:gd name="adj2" fmla="val 459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8" name="Text Box 21"/>
            <p:cNvSpPr txBox="1">
              <a:spLocks noChangeArrowheads="1"/>
            </p:cNvSpPr>
            <p:nvPr/>
          </p:nvSpPr>
          <p:spPr bwMode="auto">
            <a:xfrm>
              <a:off x="2900" y="1453"/>
              <a:ext cx="1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1</a:t>
              </a:r>
              <a:r>
                <a:rPr lang="en-GB" altLang="en-US" sz="1800">
                  <a:latin typeface="Arial" panose="020B0604020202020204" pitchFamily="34" charset="0"/>
                </a:rPr>
                <a:t> or 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2</a:t>
              </a:r>
              <a:endParaRPr lang="en-US" altLang="en-US" sz="1800" baseline="-25000">
                <a:latin typeface="Arial" panose="020B0604020202020204" pitchFamily="34" charset="0"/>
              </a:endParaRPr>
            </a:p>
          </p:txBody>
        </p:sp>
      </p:grpSp>
      <p:sp>
        <p:nvSpPr>
          <p:cNvPr id="27660" name="Line 22"/>
          <p:cNvSpPr>
            <a:spLocks noChangeShapeType="1"/>
          </p:cNvSpPr>
          <p:nvPr/>
        </p:nvSpPr>
        <p:spPr bwMode="auto">
          <a:xfrm flipV="1">
            <a:off x="4572000" y="3213100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1" name="Line 23"/>
          <p:cNvSpPr>
            <a:spLocks noChangeShapeType="1"/>
          </p:cNvSpPr>
          <p:nvPr/>
        </p:nvSpPr>
        <p:spPr bwMode="auto">
          <a:xfrm>
            <a:off x="4572000" y="5445125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2" name="Line 24"/>
          <p:cNvSpPr>
            <a:spLocks noChangeShapeType="1"/>
          </p:cNvSpPr>
          <p:nvPr/>
        </p:nvSpPr>
        <p:spPr bwMode="auto">
          <a:xfrm>
            <a:off x="7164388" y="549751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3" name="Line 25"/>
          <p:cNvSpPr>
            <a:spLocks noChangeShapeType="1"/>
          </p:cNvSpPr>
          <p:nvPr/>
        </p:nvSpPr>
        <p:spPr bwMode="auto">
          <a:xfrm flipV="1">
            <a:off x="2195513" y="33067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7664" name="Group 26"/>
          <p:cNvGrpSpPr>
            <a:grpSpLocks/>
          </p:cNvGrpSpPr>
          <p:nvPr/>
        </p:nvGrpSpPr>
        <p:grpSpPr bwMode="auto">
          <a:xfrm>
            <a:off x="4321175" y="588963"/>
            <a:ext cx="1577975" cy="963612"/>
            <a:chOff x="1927" y="1372"/>
            <a:chExt cx="2662" cy="1637"/>
          </a:xfrm>
        </p:grpSpPr>
        <p:pic>
          <p:nvPicPr>
            <p:cNvPr id="2767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372"/>
              <a:ext cx="2662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AutoShape 28"/>
            <p:cNvSpPr>
              <a:spLocks noChangeArrowheads="1"/>
            </p:cNvSpPr>
            <p:nvPr/>
          </p:nvSpPr>
          <p:spPr bwMode="auto">
            <a:xfrm>
              <a:off x="2017" y="1801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5" name="AutoShape 29"/>
            <p:cNvSpPr>
              <a:spLocks noChangeArrowheads="1"/>
            </p:cNvSpPr>
            <p:nvPr/>
          </p:nvSpPr>
          <p:spPr bwMode="auto">
            <a:xfrm>
              <a:off x="3755" y="290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6" name="AutoShape 30"/>
            <p:cNvSpPr>
              <a:spLocks noChangeArrowheads="1"/>
            </p:cNvSpPr>
            <p:nvPr/>
          </p:nvSpPr>
          <p:spPr bwMode="auto">
            <a:xfrm>
              <a:off x="2753" y="236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665" name="Group 31"/>
          <p:cNvGrpSpPr>
            <a:grpSpLocks/>
          </p:cNvGrpSpPr>
          <p:nvPr/>
        </p:nvGrpSpPr>
        <p:grpSpPr bwMode="auto">
          <a:xfrm>
            <a:off x="1722438" y="644525"/>
            <a:ext cx="1798637" cy="892175"/>
            <a:chOff x="2154" y="1715"/>
            <a:chExt cx="2681" cy="1648"/>
          </a:xfrm>
        </p:grpSpPr>
        <p:pic>
          <p:nvPicPr>
            <p:cNvPr id="27670" name="Picture 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715"/>
              <a:ext cx="2681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AutoShape 33"/>
            <p:cNvSpPr>
              <a:spLocks noChangeArrowheads="1"/>
            </p:cNvSpPr>
            <p:nvPr/>
          </p:nvSpPr>
          <p:spPr bwMode="auto">
            <a:xfrm>
              <a:off x="2247" y="215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2" name="AutoShape 34"/>
            <p:cNvSpPr>
              <a:spLocks noChangeArrowheads="1"/>
            </p:cNvSpPr>
            <p:nvPr/>
          </p:nvSpPr>
          <p:spPr bwMode="auto">
            <a:xfrm>
              <a:off x="3465" y="326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9891" name="Rectangle 35"/>
          <p:cNvSpPr>
            <a:spLocks noGrp="1"/>
          </p:cNvSpPr>
          <p:nvPr>
            <p:ph type="title"/>
          </p:nvPr>
        </p:nvSpPr>
        <p:spPr>
          <a:xfrm>
            <a:off x="265113" y="230188"/>
            <a:ext cx="8594725" cy="150177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 smtClean="0"/>
              <a:t>Alternative Stable States, </a:t>
            </a:r>
            <a:br>
              <a:rPr lang="en-GB" altLang="en-US" smtClean="0"/>
            </a:br>
            <a:r>
              <a:rPr lang="en-GB" altLang="en-US" smtClean="0"/>
              <a:t>Catastrophic transition</a:t>
            </a:r>
            <a:endParaRPr lang="en-US" altLang="en-US" smtClean="0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1187450" y="1628775"/>
            <a:ext cx="4176713" cy="552450"/>
            <a:chOff x="766" y="1684"/>
            <a:chExt cx="2846" cy="348"/>
          </a:xfrm>
        </p:grpSpPr>
        <p:sp>
          <p:nvSpPr>
            <p:cNvPr id="27668" name="AutoShape 17"/>
            <p:cNvSpPr>
              <a:spLocks noChangeArrowheads="1"/>
            </p:cNvSpPr>
            <p:nvPr/>
          </p:nvSpPr>
          <p:spPr bwMode="auto">
            <a:xfrm>
              <a:off x="766" y="1684"/>
              <a:ext cx="2781" cy="348"/>
            </a:xfrm>
            <a:prstGeom prst="leftRightArrow">
              <a:avLst>
                <a:gd name="adj1" fmla="val 50000"/>
                <a:gd name="adj2" fmla="val 1598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69" name="Text Box 18"/>
            <p:cNvSpPr txBox="1">
              <a:spLocks noChangeArrowheads="1"/>
            </p:cNvSpPr>
            <p:nvPr/>
          </p:nvSpPr>
          <p:spPr bwMode="auto">
            <a:xfrm>
              <a:off x="2000" y="1723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69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smtClean="0"/>
              <a:t>Data explained using alternative stable states</a:t>
            </a:r>
            <a:endParaRPr lang="en-US" altLang="en-US" sz="4000" smtClean="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8" y="1714500"/>
            <a:ext cx="6070599" cy="45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smtClean="0"/>
              <a:t>Data explained using alternative stable states</a:t>
            </a:r>
            <a:endParaRPr lang="en-US" altLang="en-US" sz="4000" smtClean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41475"/>
            <a:ext cx="57150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17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85800" y="-190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4000" smtClean="0"/>
              <a:t>Coral cover in Jamaican reefs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762000" y="5661025"/>
            <a:ext cx="7772400" cy="132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Predictions are denoted by lines and empirical data </a:t>
            </a:r>
            <a:r>
              <a:rPr lang="en-US" altLang="en-US" sz="2800" dirty="0" smtClean="0"/>
              <a:t>are denoted </a:t>
            </a:r>
            <a:r>
              <a:rPr lang="en-US" altLang="en-US" sz="2800" dirty="0" smtClean="0"/>
              <a:t>by black squares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66813"/>
            <a:ext cx="5715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7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Coral reef recovery</a:t>
            </a:r>
            <a:endParaRPr lang="en-US" altLang="en-US" smtClean="0"/>
          </a:p>
        </p:txBody>
      </p:sp>
      <p:sp>
        <p:nvSpPr>
          <p:cNvPr id="35843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685800" y="1981200"/>
            <a:ext cx="8112125" cy="462915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Reef coverage declined following a </a:t>
            </a:r>
            <a:r>
              <a:rPr lang="en-US" altLang="en-US" dirty="0" smtClean="0"/>
              <a:t>time of chronic fishing of herbivores, hurricane damage and a die-off of </a:t>
            </a:r>
            <a:r>
              <a:rPr lang="en-US" altLang="en-US" i="1" dirty="0" err="1" smtClean="0"/>
              <a:t>Diadema</a:t>
            </a:r>
            <a:r>
              <a:rPr lang="en-US" altLang="en-US" i="1" dirty="0" smtClean="0"/>
              <a:t> </a:t>
            </a:r>
            <a:r>
              <a:rPr lang="en-US" altLang="en-US" i="1" dirty="0" err="1" smtClean="0"/>
              <a:t>antillarum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in 1983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dirty="0" smtClean="0"/>
              <a:t>Although </a:t>
            </a:r>
            <a:r>
              <a:rPr lang="en-US" altLang="en-US" i="1" dirty="0" err="1" smtClean="0"/>
              <a:t>Diadema</a:t>
            </a:r>
            <a:r>
              <a:rPr lang="en-US" altLang="en-US" dirty="0" smtClean="0"/>
              <a:t> beginning to return in some places, reef recovery is patchy and many reefs still have not recovered to previous levels of coverage</a:t>
            </a:r>
            <a:endParaRPr lang="en-US" alt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13325"/>
            <a:ext cx="252095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Catastrophic transitions: management implications</a:t>
            </a:r>
            <a:endParaRPr lang="en-US" altLang="en-US" smtClean="0"/>
          </a:p>
        </p:txBody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xfrm>
            <a:off x="685800" y="1695450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If coral reefs, or other ecosystems  have alternative stable states, this has important management implications. </a:t>
            </a:r>
          </a:p>
          <a:p>
            <a:pPr eaLnBrk="1" hangingPunct="1"/>
            <a:r>
              <a:rPr lang="en-GB" altLang="en-US" sz="2800" smtClean="0"/>
              <a:t>In general, prevent large perturbations and manage so that the basin of attraction of the desirable state is largest</a:t>
            </a:r>
          </a:p>
          <a:p>
            <a:pPr eaLnBrk="1" hangingPunct="1"/>
            <a:r>
              <a:rPr lang="en-GB" altLang="en-US" sz="2800" smtClean="0"/>
              <a:t>For instance, through limiting overfishing of herbivores</a:t>
            </a:r>
          </a:p>
          <a:p>
            <a:pPr eaLnBrk="1" hangingPunct="1"/>
            <a:endParaRPr lang="en-US" altLang="en-US" sz="2800" smtClean="0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7596188" y="5291138"/>
            <a:ext cx="0" cy="1027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 flipV="1">
            <a:off x="7091363" y="5576888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7088188" y="6207125"/>
            <a:ext cx="95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Evidence</a:t>
            </a:r>
            <a:endParaRPr lang="en-US" altLang="en-US" smtClean="0"/>
          </a:p>
        </p:txBody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/>
              <a:t>Although a compelling story, it is not universally accepted that the decline of coral reefs is caused by alternative stable states.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One of the problems that it is hard to show in a real ecosystem that there are multiple stable states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See See Mumby et al. Oikos (2013)</a:t>
            </a:r>
            <a:r>
              <a:rPr lang="en-US" altLang="en-US" smtClean="0"/>
              <a:t>, also </a:t>
            </a:r>
            <a:r>
              <a:rPr lang="en-GB" altLang="en-US" smtClean="0"/>
              <a:t>Dudgeon et al. MEPS (2011)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67" y="1417638"/>
            <a:ext cx="9180467" cy="6232849"/>
          </a:xfrm>
        </p:spPr>
      </p:pic>
      <p:sp>
        <p:nvSpPr>
          <p:cNvPr id="5" name="Rectangle 4"/>
          <p:cNvSpPr/>
          <p:nvPr/>
        </p:nvSpPr>
        <p:spPr>
          <a:xfrm>
            <a:off x="-531845" y="0"/>
            <a:ext cx="10207689" cy="16383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wreck of the MV Florida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66700" y="1351508"/>
            <a:ext cx="8420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+mj-lt"/>
              </a:rPr>
              <a:t>In </a:t>
            </a:r>
            <a:r>
              <a:rPr lang="en-GB" sz="2800" dirty="0" smtClean="0">
                <a:latin typeface="+mj-lt"/>
              </a:rPr>
              <a:t>June 1976 </a:t>
            </a:r>
            <a:r>
              <a:rPr lang="en-GB" sz="2800" dirty="0">
                <a:latin typeface="+mj-lt"/>
              </a:rPr>
              <a:t>the MV Florida, </a:t>
            </a:r>
            <a:r>
              <a:rPr lang="en-GB" sz="2800" dirty="0" smtClean="0">
                <a:latin typeface="+mj-lt"/>
              </a:rPr>
              <a:t>on </a:t>
            </a:r>
            <a:r>
              <a:rPr lang="en-GB" sz="2800" dirty="0">
                <a:latin typeface="+mj-lt"/>
              </a:rPr>
              <a:t>a voyage </a:t>
            </a:r>
            <a:r>
              <a:rPr lang="en-GB" sz="2800" dirty="0" smtClean="0">
                <a:latin typeface="+mj-lt"/>
              </a:rPr>
              <a:t>to </a:t>
            </a:r>
            <a:r>
              <a:rPr lang="en-GB" sz="2800" dirty="0">
                <a:latin typeface="+mj-lt"/>
              </a:rPr>
              <a:t>Townsville, </a:t>
            </a:r>
            <a:r>
              <a:rPr lang="en-GB" sz="2800" dirty="0" smtClean="0">
                <a:latin typeface="+mj-lt"/>
              </a:rPr>
              <a:t>Queensland</a:t>
            </a:r>
            <a:r>
              <a:rPr lang="en-GB" sz="2800" dirty="0">
                <a:latin typeface="+mj-lt"/>
              </a:rPr>
              <a:t>, carrying a cargo of </a:t>
            </a:r>
            <a:r>
              <a:rPr lang="en-GB" sz="2800" dirty="0" err="1" smtClean="0">
                <a:latin typeface="+mj-lt"/>
              </a:rPr>
              <a:t>pozzalin</a:t>
            </a:r>
            <a:r>
              <a:rPr lang="en-GB" sz="2800" dirty="0" smtClean="0">
                <a:latin typeface="+mj-lt"/>
              </a:rPr>
              <a:t>, </a:t>
            </a:r>
            <a:r>
              <a:rPr lang="en-GB" sz="2800" dirty="0">
                <a:latin typeface="+mj-lt"/>
              </a:rPr>
              <a:t>ran ashore </a:t>
            </a:r>
            <a:r>
              <a:rPr lang="en-GB" sz="2800" dirty="0" smtClean="0">
                <a:latin typeface="+mj-lt"/>
              </a:rPr>
              <a:t>at </a:t>
            </a:r>
            <a:r>
              <a:rPr lang="en-GB" sz="2800" dirty="0">
                <a:latin typeface="+mj-lt"/>
              </a:rPr>
              <a:t>Myrmidon Reef. </a:t>
            </a:r>
            <a:r>
              <a:rPr lang="en-GB" sz="2800" dirty="0" smtClean="0">
                <a:latin typeface="+mj-lt"/>
              </a:rPr>
              <a:t>The ship </a:t>
            </a:r>
            <a:r>
              <a:rPr lang="en-GB" sz="2800" dirty="0">
                <a:latin typeface="+mj-lt"/>
              </a:rPr>
              <a:t>broke in </a:t>
            </a:r>
            <a:r>
              <a:rPr lang="en-GB" sz="2800" dirty="0" smtClean="0">
                <a:latin typeface="+mj-lt"/>
              </a:rPr>
              <a:t>two and spilled its cargo</a:t>
            </a:r>
            <a:endParaRPr lang="en-GB" sz="28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7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3360"/>
            <a:ext cx="8820150" cy="5368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445"/>
            <a:ext cx="8686800" cy="1305963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GB" sz="2800" dirty="0" smtClean="0">
                <a:latin typeface="+mn-lt"/>
              </a:rPr>
              <a:t>The </a:t>
            </a:r>
            <a:r>
              <a:rPr lang="en-GB" sz="2800" dirty="0" err="1" smtClean="0">
                <a:latin typeface="+mn-lt"/>
              </a:rPr>
              <a:t>pozzalin</a:t>
            </a:r>
            <a:r>
              <a:rPr lang="en-GB" sz="2800" dirty="0" smtClean="0">
                <a:latin typeface="+mn-lt"/>
              </a:rPr>
              <a:t> washed away. </a:t>
            </a:r>
            <a:r>
              <a:rPr lang="en-GB" sz="2800" dirty="0">
                <a:latin typeface="+mn-lt"/>
              </a:rPr>
              <a:t> </a:t>
            </a:r>
            <a:r>
              <a:rPr lang="en-GB" sz="2800" dirty="0" smtClean="0">
                <a:latin typeface="+mn-lt"/>
              </a:rPr>
              <a:t>But five years later </a:t>
            </a:r>
            <a:r>
              <a:rPr lang="en-GB" sz="2800" dirty="0" err="1" smtClean="0">
                <a:latin typeface="+mn-lt"/>
              </a:rPr>
              <a:t>macroalgae</a:t>
            </a:r>
            <a:r>
              <a:rPr lang="en-GB" sz="2800" dirty="0" smtClean="0">
                <a:latin typeface="+mn-lt"/>
              </a:rPr>
              <a:t> still dominated the area where the cargo had been spilled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65305" y="6410135"/>
            <a:ext cx="487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j-lt"/>
              </a:rPr>
              <a:t>From: Hatcher </a:t>
            </a:r>
            <a:r>
              <a:rPr lang="en-GB" sz="1600" i="1" dirty="0" smtClean="0">
                <a:latin typeface="+mj-lt"/>
              </a:rPr>
              <a:t>Coral </a:t>
            </a:r>
            <a:r>
              <a:rPr lang="en-GB" sz="1600" i="1" dirty="0">
                <a:latin typeface="+mj-lt"/>
              </a:rPr>
              <a:t>Reefs</a:t>
            </a:r>
            <a:r>
              <a:rPr lang="en-GB" sz="1600" dirty="0">
                <a:latin typeface="+mj-lt"/>
              </a:rPr>
              <a:t> 3</a:t>
            </a:r>
            <a:r>
              <a:rPr lang="en-GB" sz="1600" dirty="0" smtClean="0">
                <a:latin typeface="+mj-lt"/>
              </a:rPr>
              <a:t>, </a:t>
            </a:r>
            <a:r>
              <a:rPr lang="en-GB" sz="1600" dirty="0">
                <a:latin typeface="+mj-lt"/>
              </a:rPr>
              <a:t>4 (1984): 199-204</a:t>
            </a:r>
            <a:r>
              <a:rPr lang="en-GB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9655" y="3933635"/>
            <a:ext cx="2135545" cy="338554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solidFill>
                  <a:srgbClr val="0070C0"/>
                </a:solidFill>
                <a:latin typeface="+mj-lt"/>
              </a:rPr>
              <a:t>Macroalgae</a:t>
            </a:r>
            <a:r>
              <a:rPr lang="en-GB" sz="1600" dirty="0" smtClean="0">
                <a:solidFill>
                  <a:srgbClr val="0070C0"/>
                </a:solidFill>
                <a:latin typeface="+mj-lt"/>
              </a:rPr>
              <a:t> dominated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05" y="4809935"/>
            <a:ext cx="2135545" cy="338554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+mj-lt"/>
              </a:rPr>
              <a:t>Coral dominated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143991">
            <a:off x="936096" y="2701560"/>
            <a:ext cx="6136734" cy="646331"/>
          </a:xfrm>
          <a:prstGeom prst="rect">
            <a:avLst/>
          </a:prstGeom>
          <a:solidFill>
            <a:schemeClr val="bg1"/>
          </a:solidFill>
          <a:ln w="50800" cap="rnd">
            <a:solidFill>
              <a:srgbClr val="FF0000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Evidence or anecdote?</a:t>
            </a:r>
            <a:endParaRPr lang="en-GB" sz="3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Evidence</a:t>
            </a:r>
            <a:endParaRPr lang="en-US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smtClean="0"/>
              <a:t>In general, it is difficult to show this conclusively, as:</a:t>
            </a:r>
          </a:p>
          <a:p>
            <a:pPr lvl="1" eaLnBrk="1" hangingPunct="1"/>
            <a:r>
              <a:rPr lang="en-GB" altLang="en-US" sz="2400" smtClean="0"/>
              <a:t>Catastrophic shifts are rare events</a:t>
            </a:r>
          </a:p>
          <a:p>
            <a:pPr lvl="1" eaLnBrk="1" hangingPunct="1"/>
            <a:r>
              <a:rPr lang="en-GB" altLang="en-US" sz="2400" smtClean="0"/>
              <a:t>Statistic methodology underdeveloped</a:t>
            </a:r>
          </a:p>
          <a:p>
            <a:pPr eaLnBrk="1" hangingPunct="1"/>
            <a:r>
              <a:rPr lang="en-GB" altLang="en-US" sz="2800" smtClean="0"/>
              <a:t>To demonstrate alternative stable states one needs:</a:t>
            </a:r>
          </a:p>
          <a:p>
            <a:pPr lvl="1" eaLnBrk="1" hangingPunct="1"/>
            <a:r>
              <a:rPr lang="en-GB" altLang="en-US" sz="2400" smtClean="0"/>
              <a:t>Repeated shifts</a:t>
            </a:r>
          </a:p>
          <a:p>
            <a:pPr lvl="1" eaLnBrk="1" hangingPunct="1"/>
            <a:r>
              <a:rPr lang="en-GB" altLang="en-US" sz="2400" smtClean="0"/>
              <a:t>To show it is plausible that there are alternative stable states (fit data using models)</a:t>
            </a:r>
          </a:p>
          <a:p>
            <a:pPr lvl="1" eaLnBrk="1" hangingPunct="1"/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30264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Coral Reefs</a:t>
            </a:r>
            <a:endParaRPr lang="en-US" altLang="en-US" smtClean="0"/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8388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400" smtClean="0"/>
              <a:t>Coral reefs are made out of colonies of “polyps”. Reef building corals belong to the </a:t>
            </a:r>
            <a:r>
              <a:rPr lang="en-US" altLang="en-US" sz="2400" smtClean="0"/>
              <a:t>phylum Cnidaria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 smtClean="0"/>
              <a:t>Occur in nutrient poor waters </a:t>
            </a:r>
            <a:endParaRPr lang="en-US" altLang="en-US" sz="2400" smtClean="0"/>
          </a:p>
          <a:p>
            <a:pPr eaLnBrk="1" hangingPunct="1">
              <a:lnSpc>
                <a:spcPct val="80000"/>
              </a:lnSpc>
            </a:pPr>
            <a:r>
              <a:rPr lang="en-GB" altLang="en-US" sz="2400" smtClean="0"/>
              <a:t>They have tentacles to capture prey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 smtClean="0"/>
              <a:t>Polyps secrete calcium carbonate, that accumulate and forms the reef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 smtClean="0"/>
              <a:t>Reproduction mainly asexual through budding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smtClean="0"/>
          </a:p>
          <a:p>
            <a:pPr eaLnBrk="1" hangingPunct="1">
              <a:lnSpc>
                <a:spcPct val="80000"/>
              </a:lnSpc>
            </a:pPr>
            <a:endParaRPr lang="en-US" altLang="en-US" sz="2400" smtClean="0"/>
          </a:p>
          <a:p>
            <a:pPr eaLnBrk="1" hangingPunct="1">
              <a:lnSpc>
                <a:spcPct val="80000"/>
              </a:lnSpc>
            </a:pPr>
            <a:endParaRPr lang="en-GB" altLang="en-US" sz="240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1931988"/>
            <a:ext cx="3071813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Learning outcomes</a:t>
            </a:r>
          </a:p>
        </p:txBody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 smtClean="0"/>
              <a:t>Understand how a change in carrying capacity can bring about a qualitative change</a:t>
            </a:r>
          </a:p>
          <a:p>
            <a:pPr eaLnBrk="1" hangingPunct="1"/>
            <a:r>
              <a:rPr lang="en-GB" altLang="en-US" sz="2800" dirty="0" smtClean="0"/>
              <a:t>the difference between a phase transition and catastrophic transition</a:t>
            </a:r>
          </a:p>
          <a:p>
            <a:pPr eaLnBrk="1" hangingPunct="1"/>
            <a:r>
              <a:rPr lang="en-GB" altLang="en-US" sz="2800" dirty="0" smtClean="0"/>
              <a:t>Understand </a:t>
            </a:r>
            <a:r>
              <a:rPr lang="en-GB" altLang="en-US" sz="2800" dirty="0" smtClean="0"/>
              <a:t>the importance </a:t>
            </a:r>
            <a:r>
              <a:rPr lang="en-GB" altLang="en-US" sz="2800" dirty="0" smtClean="0"/>
              <a:t>of transitions for </a:t>
            </a:r>
            <a:r>
              <a:rPr lang="en-GB" altLang="en-US" sz="2800" dirty="0" smtClean="0"/>
              <a:t>ecosystems, management and conservation</a:t>
            </a:r>
          </a:p>
          <a:p>
            <a:pPr marL="0" indent="0" eaLnBrk="1" hangingPunct="1">
              <a:buNone/>
            </a:pPr>
            <a:endParaRPr lang="en-GB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198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Coral Reefs</a:t>
            </a:r>
            <a:endParaRPr lang="en-US" altLang="en-US" smtClean="0"/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3421063" cy="4525963"/>
          </a:xfrm>
        </p:spPr>
        <p:txBody>
          <a:bodyPr/>
          <a:lstStyle/>
          <a:p>
            <a:pPr eaLnBrk="1" hangingPunct="1"/>
            <a:r>
              <a:rPr lang="en-GB" altLang="en-US" smtClean="0"/>
              <a:t>Coral reefs are highly diverse both in terms of corals as in other marine animals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2032000"/>
            <a:ext cx="24479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928813"/>
            <a:ext cx="441642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338"/>
            <a:ext cx="4824413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-26988"/>
            <a:ext cx="4800600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925"/>
            <a:ext cx="3906838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298825"/>
            <a:ext cx="478790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3300413"/>
            <a:ext cx="443547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674688" y="128588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Coral Reefs</a:t>
            </a:r>
            <a:endParaRPr lang="en-US" altLang="en-US" smtClean="0"/>
          </a:p>
        </p:txBody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8020050" cy="3622675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Corals compete for space with algae and </a:t>
            </a:r>
            <a:r>
              <a:rPr lang="en-GB" altLang="en-US" dirty="0" err="1" smtClean="0"/>
              <a:t>macroalgae</a:t>
            </a:r>
            <a:endParaRPr lang="en-GB" altLang="en-US" dirty="0" smtClean="0"/>
          </a:p>
          <a:p>
            <a:pPr eaLnBrk="1" hangingPunct="1"/>
            <a:r>
              <a:rPr lang="en-GB" altLang="en-US" dirty="0" smtClean="0"/>
              <a:t>If space opens up all players will try to fill it</a:t>
            </a:r>
          </a:p>
          <a:p>
            <a:pPr eaLnBrk="1" hangingPunct="1"/>
            <a:r>
              <a:rPr lang="en-GB" altLang="en-US" dirty="0" err="1"/>
              <a:t>M</a:t>
            </a:r>
            <a:r>
              <a:rPr lang="en-GB" altLang="en-US" dirty="0" err="1" smtClean="0"/>
              <a:t>acroalgae</a:t>
            </a:r>
            <a:r>
              <a:rPr lang="en-GB" altLang="en-US" dirty="0" smtClean="0"/>
              <a:t> </a:t>
            </a:r>
            <a:r>
              <a:rPr lang="en-GB" altLang="en-US" dirty="0" smtClean="0"/>
              <a:t>can overgrow a coral, coral can invade algal turfs 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4772025"/>
            <a:ext cx="5238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2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78288" y="6410325"/>
            <a:ext cx="5108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panose="030F0702030302020204" pitchFamily="66" charset="0"/>
              </a:rPr>
              <a:t>Blue tangs swimming in an elkhorn coral forest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535613" y="6410325"/>
            <a:ext cx="367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Comic Sans MS" panose="030F0702030302020204" pitchFamily="66" charset="0"/>
              </a:rPr>
              <a:t>Coral overgrown with macroalgae</a:t>
            </a:r>
            <a:endParaRPr lang="en-US" altLang="en-US" sz="18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Coral reefs</a:t>
            </a:r>
            <a:endParaRPr lang="en-US" altLang="en-US" smtClean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4391025"/>
            <a:ext cx="4473575" cy="2368550"/>
          </a:xfrm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5087938" y="6149975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Parrot fish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2074863"/>
            <a:ext cx="23812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637213" y="4097338"/>
            <a:ext cx="31321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Diadema antillarum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(long spined sea urchin)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19125" y="1714500"/>
            <a:ext cx="46910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/>
              <a:t>Even though algae can overgrow coral, this normally is prevented through herbivores, who feed on the macroalgae 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403E55EBA5F45B25A01EADE153578" ma:contentTypeVersion="3" ma:contentTypeDescription="Create a new document." ma:contentTypeScope="" ma:versionID="89a1949bb7a1654da5eee3025d3a153c">
  <xsd:schema xmlns:xsd="http://www.w3.org/2001/XMLSchema" xmlns:xs="http://www.w3.org/2001/XMLSchema" xmlns:p="http://schemas.microsoft.com/office/2006/metadata/properties" xmlns:ns2="3adaf70a-a570-4315-a8ec-5e7e6d120ca2" targetNamespace="http://schemas.microsoft.com/office/2006/metadata/properties" ma:root="true" ma:fieldsID="5b1612122bf7719c40ba19e6305c05e3" ns2:_="">
    <xsd:import namespace="3adaf70a-a570-4315-a8ec-5e7e6d120c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af70a-a570-4315-a8ec-5e7e6d120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470393-BD46-4BD7-958B-93E591F3F74B}"/>
</file>

<file path=customXml/itemProps2.xml><?xml version="1.0" encoding="utf-8"?>
<ds:datastoreItem xmlns:ds="http://schemas.openxmlformats.org/officeDocument/2006/customXml" ds:itemID="{E6A1D66C-83E2-4528-83F0-28E6B089CE2E}"/>
</file>

<file path=customXml/itemProps3.xml><?xml version="1.0" encoding="utf-8"?>
<ds:datastoreItem xmlns:ds="http://schemas.openxmlformats.org/officeDocument/2006/customXml" ds:itemID="{14FF8BBA-19EE-46C5-8600-12408F99DB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23635</TotalTime>
  <Words>856</Words>
  <Application>Microsoft Office PowerPoint</Application>
  <PresentationFormat>On-screen Show (4:3)</PresentationFormat>
  <Paragraphs>107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Comic Sans MS</vt:lpstr>
      <vt:lpstr>Courier New</vt:lpstr>
      <vt:lpstr>Symbol</vt:lpstr>
      <vt:lpstr>Times New Roman</vt:lpstr>
      <vt:lpstr>Office Theme</vt:lpstr>
      <vt:lpstr>2020-21  3-2 Alternative stable states, phase shifts and catastrophic transitions. Chaos and unpredictability Alternative stable states in Coral Reefs  </vt:lpstr>
      <vt:lpstr>Outline</vt:lpstr>
      <vt:lpstr>Coral Reefs</vt:lpstr>
      <vt:lpstr>Coral Reefs</vt:lpstr>
      <vt:lpstr>PowerPoint Presentation</vt:lpstr>
      <vt:lpstr>Coral Reefs</vt:lpstr>
      <vt:lpstr>PowerPoint Presentation</vt:lpstr>
      <vt:lpstr>PowerPoint Presentation</vt:lpstr>
      <vt:lpstr>Coral reefs</vt:lpstr>
      <vt:lpstr>Simplified Coral Reef Ecology</vt:lpstr>
      <vt:lpstr>The same information, put in a model</vt:lpstr>
      <vt:lpstr>Isoclines for the coral reef model</vt:lpstr>
      <vt:lpstr>PowerPoint Presentation</vt:lpstr>
      <vt:lpstr>PowerPoint Presentation</vt:lpstr>
      <vt:lpstr>Bifurcation diagram for the Mumby model</vt:lpstr>
      <vt:lpstr>Carribenan Coral Reefs</vt:lpstr>
      <vt:lpstr> Coral cover in Jamaican reefs</vt:lpstr>
      <vt:lpstr>Data explained using alternative stable states</vt:lpstr>
      <vt:lpstr>Data explained using alternative stable states</vt:lpstr>
      <vt:lpstr>Alternative Stable States,  Catastrophic transition</vt:lpstr>
      <vt:lpstr>Data explained using alternative stable states</vt:lpstr>
      <vt:lpstr>Data explained using alternative stable states</vt:lpstr>
      <vt:lpstr> Coral cover in Jamaican reefs</vt:lpstr>
      <vt:lpstr>Coral reef recovery</vt:lpstr>
      <vt:lpstr>Catastrophic transitions: management implications</vt:lpstr>
      <vt:lpstr>Evidence</vt:lpstr>
      <vt:lpstr>The wreck of the MV Florida</vt:lpstr>
      <vt:lpstr>The pozzalin washed away.  But five years later macroalgae still dominated the area where the cargo had been spilled.</vt:lpstr>
      <vt:lpstr>Evidence</vt:lpstr>
      <vt:lpstr>Learning outcomes</vt:lpstr>
    </vt:vector>
  </TitlesOfParts>
  <Company>RHUL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Jansen</dc:creator>
  <cp:lastModifiedBy>Jansen, Vincent</cp:lastModifiedBy>
  <cp:revision>263</cp:revision>
  <dcterms:created xsi:type="dcterms:W3CDTF">2002-06-29T18:19:19Z</dcterms:created>
  <dcterms:modified xsi:type="dcterms:W3CDTF">2021-02-04T15:24:29Z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0x0101007F5403E55EBA5F45B25A01EADE153578</vt:lpwstr>
  </property>
</Properties>
</file>